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0" r:id="rId3"/>
    <p:sldId id="273" r:id="rId4"/>
    <p:sldId id="257" r:id="rId5"/>
    <p:sldId id="258" r:id="rId6"/>
    <p:sldId id="274" r:id="rId7"/>
    <p:sldId id="259" r:id="rId8"/>
    <p:sldId id="267" r:id="rId9"/>
    <p:sldId id="271" r:id="rId10"/>
    <p:sldId id="272" r:id="rId11"/>
    <p:sldId id="268" r:id="rId12"/>
    <p:sldId id="260" r:id="rId13"/>
    <p:sldId id="262" r:id="rId14"/>
    <p:sldId id="264" r:id="rId15"/>
    <p:sldId id="266" r:id="rId16"/>
    <p:sldId id="275" r:id="rId17"/>
    <p:sldId id="26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494" y="-3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021AB1-69C2-4805-8F74-FCC823FB0218}" type="datetimeFigureOut">
              <a:rPr lang="en-GB" smtClean="0"/>
              <a:t>08/04/2017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3B1CB2-0038-4EBB-80B5-F7DD33E95CC5}" type="slidenum">
              <a:rPr lang="en-GB" smtClean="0"/>
              <a:t>‹#›</a:t>
            </a:fld>
            <a:endParaRPr lang="en-GB"/>
          </a:p>
        </p:txBody>
      </p:sp>
    </p:spTree>
    <p:extLst>
      <p:ext uri="{BB962C8B-B14F-4D97-AF65-F5344CB8AC3E}">
        <p14:creationId xmlns:p14="http://schemas.microsoft.com/office/powerpoint/2010/main" val="1766962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lesson will last 2</a:t>
            </a:r>
            <a:r>
              <a:rPr lang="en-GB" baseline="0" dirty="0" smtClean="0"/>
              <a:t>–2.5 hours: speaking – 15–30 mins; vocabulary – 15–30 mins; reading – 30–45 mins; grammar – 15–30 mins.</a:t>
            </a:r>
            <a:endParaRPr lang="en-GB" dirty="0"/>
          </a:p>
        </p:txBody>
      </p:sp>
      <p:sp>
        <p:nvSpPr>
          <p:cNvPr id="4" name="Slide Number Placeholder 3"/>
          <p:cNvSpPr>
            <a:spLocks noGrp="1"/>
          </p:cNvSpPr>
          <p:nvPr>
            <p:ph type="sldNum" sz="quarter" idx="10"/>
          </p:nvPr>
        </p:nvSpPr>
        <p:spPr/>
        <p:txBody>
          <a:bodyPr/>
          <a:lstStyle/>
          <a:p>
            <a:fld id="{6B3B1CB2-0038-4EBB-80B5-F7DD33E95CC5}" type="slidenum">
              <a:rPr lang="en-GB" smtClean="0"/>
              <a:t>2</a:t>
            </a:fld>
            <a:endParaRPr lang="en-GB"/>
          </a:p>
        </p:txBody>
      </p:sp>
    </p:spTree>
    <p:extLst>
      <p:ext uri="{BB962C8B-B14F-4D97-AF65-F5344CB8AC3E}">
        <p14:creationId xmlns:p14="http://schemas.microsoft.com/office/powerpoint/2010/main" val="161055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listen to the learners speaking and note</a:t>
            </a:r>
            <a:r>
              <a:rPr lang="en-GB" baseline="0" dirty="0" smtClean="0"/>
              <a:t> down errors for post-task correction.</a:t>
            </a:r>
            <a:endParaRPr lang="en-GB" dirty="0"/>
          </a:p>
        </p:txBody>
      </p:sp>
      <p:sp>
        <p:nvSpPr>
          <p:cNvPr id="4" name="Slide Number Placeholder 3"/>
          <p:cNvSpPr>
            <a:spLocks noGrp="1"/>
          </p:cNvSpPr>
          <p:nvPr>
            <p:ph type="sldNum" sz="quarter" idx="10"/>
          </p:nvPr>
        </p:nvSpPr>
        <p:spPr/>
        <p:txBody>
          <a:bodyPr/>
          <a:lstStyle/>
          <a:p>
            <a:fld id="{6B3B1CB2-0038-4EBB-80B5-F7DD33E95CC5}" type="slidenum">
              <a:rPr lang="en-GB" smtClean="0"/>
              <a:t>3</a:t>
            </a:fld>
            <a:endParaRPr lang="en-GB"/>
          </a:p>
        </p:txBody>
      </p:sp>
    </p:spTree>
    <p:extLst>
      <p:ext uri="{BB962C8B-B14F-4D97-AF65-F5344CB8AC3E}">
        <p14:creationId xmlns:p14="http://schemas.microsoft.com/office/powerpoint/2010/main" val="4272166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1/f   2/c   3/</a:t>
            </a:r>
            <a:r>
              <a:rPr lang="en-GB" dirty="0" err="1" smtClean="0"/>
              <a:t>i</a:t>
            </a:r>
            <a:r>
              <a:rPr lang="en-GB" baseline="0" dirty="0" smtClean="0"/>
              <a:t>   4/e   5/j   6/h   7/b   8/d   9/g   10/a</a:t>
            </a:r>
            <a:endParaRPr lang="en-GB" dirty="0"/>
          </a:p>
        </p:txBody>
      </p:sp>
      <p:sp>
        <p:nvSpPr>
          <p:cNvPr id="4" name="Slide Number Placeholder 3"/>
          <p:cNvSpPr>
            <a:spLocks noGrp="1"/>
          </p:cNvSpPr>
          <p:nvPr>
            <p:ph type="sldNum" sz="quarter" idx="10"/>
          </p:nvPr>
        </p:nvSpPr>
        <p:spPr/>
        <p:txBody>
          <a:bodyPr/>
          <a:lstStyle/>
          <a:p>
            <a:fld id="{6B3B1CB2-0038-4EBB-80B5-F7DD33E95CC5}" type="slidenum">
              <a:rPr lang="en-GB" smtClean="0"/>
              <a:t>10</a:t>
            </a:fld>
            <a:endParaRPr lang="en-GB"/>
          </a:p>
        </p:txBody>
      </p:sp>
    </p:spTree>
    <p:extLst>
      <p:ext uri="{BB962C8B-B14F-4D97-AF65-F5344CB8AC3E}">
        <p14:creationId xmlns:p14="http://schemas.microsoft.com/office/powerpoint/2010/main" val="660747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hand out paper copies of the 4 texts, or learners can read</a:t>
            </a:r>
            <a:r>
              <a:rPr lang="en-GB" baseline="0" dirty="0" smtClean="0"/>
              <a:t> them from the slides or online.</a:t>
            </a:r>
            <a:endParaRPr lang="en-GB" dirty="0"/>
          </a:p>
        </p:txBody>
      </p:sp>
      <p:sp>
        <p:nvSpPr>
          <p:cNvPr id="4" name="Slide Number Placeholder 3"/>
          <p:cNvSpPr>
            <a:spLocks noGrp="1"/>
          </p:cNvSpPr>
          <p:nvPr>
            <p:ph type="sldNum" sz="quarter" idx="10"/>
          </p:nvPr>
        </p:nvSpPr>
        <p:spPr/>
        <p:txBody>
          <a:bodyPr/>
          <a:lstStyle/>
          <a:p>
            <a:fld id="{6B3B1CB2-0038-4EBB-80B5-F7DD33E95CC5}" type="slidenum">
              <a:rPr lang="en-GB" smtClean="0"/>
              <a:t>11</a:t>
            </a:fld>
            <a:endParaRPr lang="en-GB"/>
          </a:p>
        </p:txBody>
      </p:sp>
    </p:spTree>
    <p:extLst>
      <p:ext uri="{BB962C8B-B14F-4D97-AF65-F5344CB8AC3E}">
        <p14:creationId xmlns:p14="http://schemas.microsoft.com/office/powerpoint/2010/main" val="2229039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may need to check understanding</a:t>
            </a:r>
            <a:r>
              <a:rPr lang="en-GB" baseline="0" dirty="0" smtClean="0"/>
              <a:t> of the function and the </a:t>
            </a:r>
            <a:r>
              <a:rPr lang="en-GB" dirty="0" smtClean="0"/>
              <a:t>grammatical</a:t>
            </a:r>
            <a:r>
              <a:rPr lang="en-GB" baseline="0" dirty="0" smtClean="0"/>
              <a:t> pattern </a:t>
            </a:r>
            <a:r>
              <a:rPr lang="en-GB" baseline="0" dirty="0" err="1" smtClean="0"/>
              <a:t>ie</a:t>
            </a:r>
            <a:r>
              <a:rPr lang="en-GB" baseline="0" dirty="0" smtClean="0"/>
              <a:t>. I wonder + question word / if or whether + verb clause</a:t>
            </a:r>
            <a:endParaRPr lang="en-GB" dirty="0"/>
          </a:p>
        </p:txBody>
      </p:sp>
      <p:sp>
        <p:nvSpPr>
          <p:cNvPr id="4" name="Slide Number Placeholder 3"/>
          <p:cNvSpPr>
            <a:spLocks noGrp="1"/>
          </p:cNvSpPr>
          <p:nvPr>
            <p:ph type="sldNum" sz="quarter" idx="10"/>
          </p:nvPr>
        </p:nvSpPr>
        <p:spPr/>
        <p:txBody>
          <a:bodyPr/>
          <a:lstStyle/>
          <a:p>
            <a:fld id="{6B3B1CB2-0038-4EBB-80B5-F7DD33E95CC5}" type="slidenum">
              <a:rPr lang="en-GB" smtClean="0"/>
              <a:t>16</a:t>
            </a:fld>
            <a:endParaRPr lang="en-GB"/>
          </a:p>
        </p:txBody>
      </p:sp>
    </p:spTree>
    <p:extLst>
      <p:ext uri="{BB962C8B-B14F-4D97-AF65-F5344CB8AC3E}">
        <p14:creationId xmlns:p14="http://schemas.microsoft.com/office/powerpoint/2010/main" val="246102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F6B9559-8B48-47BE-A39D-3D30DEEF6EF8}" type="datetimeFigureOut">
              <a:rPr lang="en-GB" smtClean="0"/>
              <a:t>08/04/2017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1131261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B9559-8B48-47BE-A39D-3D30DEEF6EF8}" type="datetimeFigureOut">
              <a:rPr lang="en-GB" smtClean="0"/>
              <a:t>08/04/2017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3543776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B9559-8B48-47BE-A39D-3D30DEEF6EF8}" type="datetimeFigureOut">
              <a:rPr lang="en-GB" smtClean="0"/>
              <a:t>08/04/2017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4034215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F6B9559-8B48-47BE-A39D-3D30DEEF6EF8}" type="datetimeFigureOut">
              <a:rPr lang="en-GB" smtClean="0"/>
              <a:t>08/04/2017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2879013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6B9559-8B48-47BE-A39D-3D30DEEF6EF8}" type="datetimeFigureOut">
              <a:rPr lang="en-GB" smtClean="0"/>
              <a:t>08/04/2017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1832537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F6B9559-8B48-47BE-A39D-3D30DEEF6EF8}" type="datetimeFigureOut">
              <a:rPr lang="en-GB" smtClean="0"/>
              <a:t>08/04/2017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1754637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F6B9559-8B48-47BE-A39D-3D30DEEF6EF8}" type="datetimeFigureOut">
              <a:rPr lang="en-GB" smtClean="0"/>
              <a:t>08/04/2017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2373379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F6B9559-8B48-47BE-A39D-3D30DEEF6EF8}" type="datetimeFigureOut">
              <a:rPr lang="en-GB" smtClean="0"/>
              <a:t>08/04/2017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1988160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6B9559-8B48-47BE-A39D-3D30DEEF6EF8}" type="datetimeFigureOut">
              <a:rPr lang="en-GB" smtClean="0"/>
              <a:t>08/04/2017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3246201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6B9559-8B48-47BE-A39D-3D30DEEF6EF8}" type="datetimeFigureOut">
              <a:rPr lang="en-GB" smtClean="0"/>
              <a:t>08/04/2017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3181737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6B9559-8B48-47BE-A39D-3D30DEEF6EF8}" type="datetimeFigureOut">
              <a:rPr lang="en-GB" smtClean="0"/>
              <a:t>08/04/2017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479B528-94B4-4141-AFE9-2CA3297B4EF7}" type="slidenum">
              <a:rPr lang="en-GB" smtClean="0"/>
              <a:t>‹#›</a:t>
            </a:fld>
            <a:endParaRPr lang="en-GB"/>
          </a:p>
        </p:txBody>
      </p:sp>
    </p:spTree>
    <p:extLst>
      <p:ext uri="{BB962C8B-B14F-4D97-AF65-F5344CB8AC3E}">
        <p14:creationId xmlns:p14="http://schemas.microsoft.com/office/powerpoint/2010/main" val="3376009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6B9559-8B48-47BE-A39D-3D30DEEF6EF8}" type="datetimeFigureOut">
              <a:rPr lang="en-GB" smtClean="0"/>
              <a:t>08/04/2017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79B528-94B4-4141-AFE9-2CA3297B4EF7}" type="slidenum">
              <a:rPr lang="en-GB" smtClean="0"/>
              <a:t>‹#›</a:t>
            </a:fld>
            <a:endParaRPr lang="en-GB"/>
          </a:p>
        </p:txBody>
      </p:sp>
    </p:spTree>
    <p:extLst>
      <p:ext uri="{BB962C8B-B14F-4D97-AF65-F5344CB8AC3E}">
        <p14:creationId xmlns:p14="http://schemas.microsoft.com/office/powerpoint/2010/main" val="3163749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ewiki.newint.org/index.php/Issue_50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8355" y="2276872"/>
            <a:ext cx="8928141" cy="2088232"/>
          </a:xfrm>
        </p:spPr>
        <p:txBody>
          <a:bodyPr>
            <a:normAutofit/>
          </a:bodyPr>
          <a:lstStyle/>
          <a:p>
            <a:r>
              <a:rPr lang="en-GB" sz="8000" b="1" dirty="0" smtClean="0"/>
              <a:t>What is courage?</a:t>
            </a:r>
            <a:endParaRPr lang="en-GB" sz="8000" b="1" dirty="0"/>
          </a:p>
        </p:txBody>
      </p:sp>
      <p:sp>
        <p:nvSpPr>
          <p:cNvPr id="3" name="Subtitle 2"/>
          <p:cNvSpPr>
            <a:spLocks noGrp="1"/>
          </p:cNvSpPr>
          <p:nvPr>
            <p:ph type="subTitle" idx="1"/>
          </p:nvPr>
        </p:nvSpPr>
        <p:spPr>
          <a:xfrm>
            <a:off x="1371600" y="4509120"/>
            <a:ext cx="6400800" cy="1440160"/>
          </a:xfrm>
        </p:spPr>
        <p:txBody>
          <a:bodyPr>
            <a:normAutofit/>
          </a:bodyPr>
          <a:lstStyle/>
          <a:p>
            <a:pPr>
              <a:defRPr/>
            </a:pPr>
            <a:r>
              <a:rPr lang="en-GB" altLang="en-US" b="1" dirty="0">
                <a:solidFill>
                  <a:schemeClr val="accent6">
                    <a:lumMod val="50000"/>
                  </a:schemeClr>
                </a:solidFill>
              </a:rPr>
              <a:t>New Internationalist Easier English</a:t>
            </a:r>
          </a:p>
          <a:p>
            <a:pPr>
              <a:defRPr/>
            </a:pPr>
            <a:r>
              <a:rPr lang="en-GB" altLang="en-US" b="1" dirty="0">
                <a:solidFill>
                  <a:srgbClr val="00B050"/>
                </a:solidFill>
              </a:rPr>
              <a:t>Ready Intermediate Lesson</a:t>
            </a:r>
          </a:p>
          <a:p>
            <a:endParaRPr lang="en-GB"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355" y="116632"/>
            <a:ext cx="2519430" cy="149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5222" y="116632"/>
            <a:ext cx="6370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949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2339752" cy="1440160"/>
          </a:xfrm>
        </p:spPr>
        <p:txBody>
          <a:bodyPr>
            <a:normAutofit/>
          </a:bodyPr>
          <a:lstStyle/>
          <a:p>
            <a:r>
              <a:rPr lang="en-GB" b="1" dirty="0" smtClean="0"/>
              <a:t>Fill the gaps:</a:t>
            </a:r>
            <a:endParaRPr lang="en-GB" b="1" dirty="0"/>
          </a:p>
        </p:txBody>
      </p:sp>
      <p:sp>
        <p:nvSpPr>
          <p:cNvPr id="3" name="Content Placeholder 2"/>
          <p:cNvSpPr>
            <a:spLocks noGrp="1"/>
          </p:cNvSpPr>
          <p:nvPr>
            <p:ph sz="half" idx="1"/>
          </p:nvPr>
        </p:nvSpPr>
        <p:spPr>
          <a:xfrm>
            <a:off x="0" y="1600200"/>
            <a:ext cx="2627784" cy="5141168"/>
          </a:xfrm>
        </p:spPr>
        <p:txBody>
          <a:bodyPr>
            <a:normAutofit fontScale="92500" lnSpcReduction="10000"/>
          </a:bodyPr>
          <a:lstStyle/>
          <a:p>
            <a:pPr marL="0" indent="0">
              <a:buNone/>
            </a:pPr>
            <a:r>
              <a:rPr lang="en-GB" b="1" dirty="0" smtClean="0">
                <a:solidFill>
                  <a:srgbClr val="C00000"/>
                </a:solidFill>
              </a:rPr>
              <a:t>1/ to roar</a:t>
            </a:r>
          </a:p>
          <a:p>
            <a:pPr marL="0" indent="0">
              <a:buNone/>
            </a:pPr>
            <a:r>
              <a:rPr lang="en-GB" b="1" dirty="0" smtClean="0">
                <a:solidFill>
                  <a:srgbClr val="C00000"/>
                </a:solidFill>
              </a:rPr>
              <a:t>2/ to defeat</a:t>
            </a:r>
          </a:p>
          <a:p>
            <a:pPr marL="0" indent="0">
              <a:buNone/>
            </a:pPr>
            <a:r>
              <a:rPr lang="en-GB" b="1" dirty="0" smtClean="0">
                <a:solidFill>
                  <a:srgbClr val="C00000"/>
                </a:solidFill>
              </a:rPr>
              <a:t>3/ </a:t>
            </a:r>
            <a:r>
              <a:rPr lang="en-GB" b="1" dirty="0" err="1" smtClean="0">
                <a:solidFill>
                  <a:srgbClr val="C00000"/>
                </a:solidFill>
              </a:rPr>
              <a:t>whistleblower</a:t>
            </a:r>
            <a:endParaRPr lang="en-GB" b="1" dirty="0" smtClean="0">
              <a:solidFill>
                <a:srgbClr val="C00000"/>
              </a:solidFill>
            </a:endParaRPr>
          </a:p>
          <a:p>
            <a:pPr marL="0" indent="0">
              <a:buNone/>
            </a:pPr>
            <a:r>
              <a:rPr lang="en-GB" b="1" dirty="0" smtClean="0">
                <a:solidFill>
                  <a:srgbClr val="C00000"/>
                </a:solidFill>
              </a:rPr>
              <a:t>4/ death threat</a:t>
            </a:r>
          </a:p>
          <a:p>
            <a:pPr marL="0" indent="0">
              <a:buNone/>
            </a:pPr>
            <a:r>
              <a:rPr lang="en-GB" b="1" dirty="0" smtClean="0">
                <a:solidFill>
                  <a:srgbClr val="C00000"/>
                </a:solidFill>
              </a:rPr>
              <a:t>5/ freedom of expression</a:t>
            </a:r>
          </a:p>
          <a:p>
            <a:pPr marL="0" indent="0">
              <a:buNone/>
            </a:pPr>
            <a:r>
              <a:rPr lang="en-GB" b="1" dirty="0" smtClean="0">
                <a:solidFill>
                  <a:srgbClr val="C00000"/>
                </a:solidFill>
              </a:rPr>
              <a:t>6/ individualistic</a:t>
            </a:r>
          </a:p>
          <a:p>
            <a:pPr marL="0" indent="0">
              <a:buNone/>
            </a:pPr>
            <a:r>
              <a:rPr lang="en-GB" b="1" dirty="0" smtClean="0">
                <a:solidFill>
                  <a:srgbClr val="C00000"/>
                </a:solidFill>
              </a:rPr>
              <a:t>7/ humanitarian work</a:t>
            </a:r>
          </a:p>
          <a:p>
            <a:pPr marL="0" indent="0">
              <a:buNone/>
            </a:pPr>
            <a:r>
              <a:rPr lang="en-GB" b="1" dirty="0" smtClean="0">
                <a:solidFill>
                  <a:srgbClr val="C00000"/>
                </a:solidFill>
              </a:rPr>
              <a:t>8/ paramedic</a:t>
            </a:r>
          </a:p>
          <a:p>
            <a:pPr marL="0" indent="0">
              <a:buNone/>
            </a:pPr>
            <a:r>
              <a:rPr lang="en-GB" b="1" dirty="0" smtClean="0">
                <a:solidFill>
                  <a:srgbClr val="C00000"/>
                </a:solidFill>
              </a:rPr>
              <a:t>9/ compassion</a:t>
            </a:r>
          </a:p>
          <a:p>
            <a:pPr marL="0" indent="0">
              <a:buNone/>
            </a:pPr>
            <a:r>
              <a:rPr lang="en-GB" b="1" dirty="0" smtClean="0">
                <a:solidFill>
                  <a:srgbClr val="C00000"/>
                </a:solidFill>
              </a:rPr>
              <a:t>10/ minority</a:t>
            </a:r>
            <a:endParaRPr lang="en-GB" b="1" dirty="0">
              <a:solidFill>
                <a:srgbClr val="C00000"/>
              </a:solidFill>
            </a:endParaRPr>
          </a:p>
        </p:txBody>
      </p:sp>
      <p:sp>
        <p:nvSpPr>
          <p:cNvPr id="4" name="Content Placeholder 3"/>
          <p:cNvSpPr>
            <a:spLocks noGrp="1"/>
          </p:cNvSpPr>
          <p:nvPr>
            <p:ph sz="half" idx="2"/>
          </p:nvPr>
        </p:nvSpPr>
        <p:spPr>
          <a:xfrm>
            <a:off x="2555776" y="116632"/>
            <a:ext cx="6588224" cy="6624736"/>
          </a:xfrm>
        </p:spPr>
        <p:txBody>
          <a:bodyPr>
            <a:normAutofit fontScale="92500" lnSpcReduction="10000"/>
          </a:bodyPr>
          <a:lstStyle/>
          <a:p>
            <a:pPr marL="514350" indent="-514350">
              <a:buAutoNum type="alphaLcParenR"/>
            </a:pPr>
            <a:r>
              <a:rPr lang="en-GB" b="1" dirty="0" smtClean="0">
                <a:solidFill>
                  <a:srgbClr val="0070C0"/>
                </a:solidFill>
              </a:rPr>
              <a:t>There is a lot of abuse against …………. groups in some countries.</a:t>
            </a:r>
          </a:p>
          <a:p>
            <a:pPr marL="514350" indent="-514350">
              <a:buAutoNum type="alphaLcParenR"/>
            </a:pPr>
            <a:r>
              <a:rPr lang="en-GB" b="1" dirty="0" smtClean="0">
                <a:solidFill>
                  <a:srgbClr val="0070C0"/>
                </a:solidFill>
              </a:rPr>
              <a:t>She won an award for her ……………</a:t>
            </a:r>
          </a:p>
          <a:p>
            <a:pPr marL="514350" indent="-514350">
              <a:buAutoNum type="alphaLcParenR"/>
            </a:pPr>
            <a:r>
              <a:rPr lang="en-GB" b="1" dirty="0" smtClean="0">
                <a:solidFill>
                  <a:srgbClr val="0070C0"/>
                </a:solidFill>
              </a:rPr>
              <a:t>They wanted to win - ………. </a:t>
            </a:r>
            <a:r>
              <a:rPr lang="en-GB" b="1" dirty="0">
                <a:solidFill>
                  <a:srgbClr val="0070C0"/>
                </a:solidFill>
              </a:rPr>
              <a:t>a</a:t>
            </a:r>
            <a:r>
              <a:rPr lang="en-GB" b="1" dirty="0" smtClean="0">
                <a:solidFill>
                  <a:srgbClr val="0070C0"/>
                </a:solidFill>
              </a:rPr>
              <a:t>ll the others.</a:t>
            </a:r>
          </a:p>
          <a:p>
            <a:pPr marL="514350" indent="-514350">
              <a:buAutoNum type="alphaLcParenR"/>
            </a:pPr>
            <a:r>
              <a:rPr lang="en-GB" b="1" dirty="0" smtClean="0">
                <a:solidFill>
                  <a:srgbClr val="0070C0"/>
                </a:solidFill>
              </a:rPr>
              <a:t>After the crash, the …………… was the first to arrive to help.</a:t>
            </a:r>
          </a:p>
          <a:p>
            <a:pPr marL="514350" indent="-514350">
              <a:buAutoNum type="alphaLcParenR"/>
            </a:pPr>
            <a:r>
              <a:rPr lang="en-GB" b="1" dirty="0" smtClean="0">
                <a:solidFill>
                  <a:srgbClr val="0070C0"/>
                </a:solidFill>
              </a:rPr>
              <a:t>She received a ……………… because she was against the government.</a:t>
            </a:r>
          </a:p>
          <a:p>
            <a:pPr marL="514350" indent="-514350">
              <a:buAutoNum type="alphaLcParenR"/>
            </a:pPr>
            <a:r>
              <a:rPr lang="en-GB" b="1" dirty="0" smtClean="0">
                <a:solidFill>
                  <a:srgbClr val="0070C0"/>
                </a:solidFill>
              </a:rPr>
              <a:t>The lion began …………… when the keeper took away its food.</a:t>
            </a:r>
          </a:p>
          <a:p>
            <a:pPr marL="514350" indent="-514350">
              <a:buAutoNum type="alphaLcParenR"/>
            </a:pPr>
            <a:r>
              <a:rPr lang="en-GB" b="1" dirty="0" smtClean="0">
                <a:solidFill>
                  <a:srgbClr val="0070C0"/>
                </a:solidFill>
              </a:rPr>
              <a:t>She is well known for her great ……..</a:t>
            </a:r>
          </a:p>
          <a:p>
            <a:pPr marL="514350" indent="-514350">
              <a:buAutoNum type="alphaLcParenR"/>
            </a:pPr>
            <a:r>
              <a:rPr lang="en-GB" b="1" dirty="0" smtClean="0">
                <a:solidFill>
                  <a:srgbClr val="0070C0"/>
                </a:solidFill>
              </a:rPr>
              <a:t>You can’t be ………… if you are in a sports team.</a:t>
            </a:r>
          </a:p>
          <a:p>
            <a:pPr marL="571500" indent="-571500">
              <a:buAutoNum type="romanLcParenR"/>
            </a:pPr>
            <a:r>
              <a:rPr lang="en-GB" b="1" dirty="0" smtClean="0">
                <a:solidFill>
                  <a:srgbClr val="0070C0"/>
                </a:solidFill>
              </a:rPr>
              <a:t>The …….... lost his job.</a:t>
            </a:r>
          </a:p>
          <a:p>
            <a:pPr marL="0" indent="0">
              <a:buNone/>
            </a:pPr>
            <a:r>
              <a:rPr lang="en-GB" b="1" dirty="0" smtClean="0">
                <a:solidFill>
                  <a:srgbClr val="0070C0"/>
                </a:solidFill>
              </a:rPr>
              <a:t>j)      She moved to another country because there was no …………………………</a:t>
            </a:r>
          </a:p>
        </p:txBody>
      </p:sp>
    </p:spTree>
    <p:extLst>
      <p:ext uri="{BB962C8B-B14F-4D97-AF65-F5344CB8AC3E}">
        <p14:creationId xmlns:p14="http://schemas.microsoft.com/office/powerpoint/2010/main" val="3324850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008112"/>
          </a:xfrm>
        </p:spPr>
        <p:txBody>
          <a:bodyPr/>
          <a:lstStyle/>
          <a:p>
            <a:r>
              <a:rPr lang="en-GB" b="1" dirty="0" smtClean="0"/>
              <a:t>Jigsaw reading</a:t>
            </a:r>
            <a:endParaRPr lang="en-GB" b="1" dirty="0"/>
          </a:p>
        </p:txBody>
      </p:sp>
      <p:sp>
        <p:nvSpPr>
          <p:cNvPr id="3" name="Content Placeholder 2"/>
          <p:cNvSpPr>
            <a:spLocks noGrp="1"/>
          </p:cNvSpPr>
          <p:nvPr>
            <p:ph idx="1"/>
          </p:nvPr>
        </p:nvSpPr>
        <p:spPr>
          <a:xfrm>
            <a:off x="179512" y="1124744"/>
            <a:ext cx="8856984" cy="5400600"/>
          </a:xfrm>
        </p:spPr>
        <p:txBody>
          <a:bodyPr>
            <a:normAutofit lnSpcReduction="10000"/>
          </a:bodyPr>
          <a:lstStyle/>
          <a:p>
            <a:pPr marL="0" indent="0">
              <a:buNone/>
            </a:pPr>
            <a:r>
              <a:rPr lang="en-GB" dirty="0" smtClean="0"/>
              <a:t>1/ Each group will have a different text: a, b, c or d.</a:t>
            </a:r>
          </a:p>
          <a:p>
            <a:pPr marL="0" indent="0">
              <a:buNone/>
            </a:pPr>
            <a:r>
              <a:rPr lang="en-GB" dirty="0" smtClean="0"/>
              <a:t>Read your text to find:</a:t>
            </a:r>
          </a:p>
          <a:p>
            <a:pPr marL="0" indent="0">
              <a:buNone/>
            </a:pPr>
            <a:r>
              <a:rPr lang="en-GB" b="1" dirty="0" err="1" smtClean="0"/>
              <a:t>i</a:t>
            </a:r>
            <a:r>
              <a:rPr lang="en-GB" b="1" dirty="0" smtClean="0"/>
              <a:t>/ </a:t>
            </a:r>
            <a:r>
              <a:rPr lang="en-GB" dirty="0" smtClean="0"/>
              <a:t>examples of courage</a:t>
            </a:r>
          </a:p>
          <a:p>
            <a:pPr marL="0" indent="0">
              <a:buNone/>
            </a:pPr>
            <a:r>
              <a:rPr lang="en-GB" b="1" dirty="0"/>
              <a:t>i</a:t>
            </a:r>
            <a:r>
              <a:rPr lang="en-GB" b="1" dirty="0" smtClean="0"/>
              <a:t>i</a:t>
            </a:r>
            <a:r>
              <a:rPr lang="en-GB" b="1" dirty="0" smtClean="0"/>
              <a:t>/ </a:t>
            </a:r>
            <a:r>
              <a:rPr lang="en-GB" dirty="0" smtClean="0"/>
              <a:t>information about what </a:t>
            </a:r>
          </a:p>
          <a:p>
            <a:pPr marL="0" indent="0">
              <a:buNone/>
            </a:pPr>
            <a:r>
              <a:rPr lang="en-GB" dirty="0" smtClean="0"/>
              <a:t>courage is</a:t>
            </a:r>
          </a:p>
          <a:p>
            <a:pPr marL="0" indent="0">
              <a:buNone/>
            </a:pPr>
            <a:endParaRPr lang="en-GB" dirty="0"/>
          </a:p>
          <a:p>
            <a:pPr marL="0" indent="0">
              <a:buNone/>
            </a:pPr>
            <a:r>
              <a:rPr lang="en-GB" dirty="0" smtClean="0"/>
              <a:t>2/ Mix up the groups so there is at least one from each of a, b, c and d.</a:t>
            </a:r>
          </a:p>
          <a:p>
            <a:pPr marL="0" indent="0">
              <a:buNone/>
            </a:pPr>
            <a:r>
              <a:rPr lang="en-GB" dirty="0" smtClean="0"/>
              <a:t>Tell each other your examples and information about courage.</a:t>
            </a:r>
          </a:p>
          <a:p>
            <a:pPr marL="0" indent="0">
              <a:buNone/>
            </a:pPr>
            <a:endParaRPr lang="en-GB" dirty="0"/>
          </a:p>
        </p:txBody>
      </p:sp>
    </p:spTree>
    <p:extLst>
      <p:ext uri="{BB962C8B-B14F-4D97-AF65-F5344CB8AC3E}">
        <p14:creationId xmlns:p14="http://schemas.microsoft.com/office/powerpoint/2010/main" val="89928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92088"/>
          </a:xfrm>
        </p:spPr>
        <p:txBody>
          <a:bodyPr>
            <a:normAutofit fontScale="90000"/>
          </a:bodyPr>
          <a:lstStyle/>
          <a:p>
            <a:r>
              <a:rPr lang="en-GB" b="1" dirty="0"/>
              <a:t>a</a:t>
            </a:r>
            <a:r>
              <a:rPr lang="en-GB" b="1" dirty="0" smtClean="0"/>
              <a:t>) Everyone loves stories of courage</a:t>
            </a:r>
            <a:r>
              <a:rPr lang="en-GB" dirty="0" smtClean="0"/>
              <a:t> </a:t>
            </a:r>
            <a:endParaRPr lang="en-GB" dirty="0"/>
          </a:p>
        </p:txBody>
      </p:sp>
      <p:sp>
        <p:nvSpPr>
          <p:cNvPr id="3" name="Content Placeholder 2"/>
          <p:cNvSpPr>
            <a:spLocks noGrp="1"/>
          </p:cNvSpPr>
          <p:nvPr>
            <p:ph idx="1"/>
          </p:nvPr>
        </p:nvSpPr>
        <p:spPr>
          <a:xfrm>
            <a:off x="0" y="764704"/>
            <a:ext cx="9144000" cy="6093296"/>
          </a:xfrm>
        </p:spPr>
        <p:txBody>
          <a:bodyPr>
            <a:noAutofit/>
          </a:bodyPr>
          <a:lstStyle/>
          <a:p>
            <a:pPr marL="0" indent="0">
              <a:buNone/>
            </a:pPr>
            <a:r>
              <a:rPr lang="en-GB" sz="2000" dirty="0" smtClean="0"/>
              <a:t>In all cultures, traditions and times we have stories of courage: the shepherd-boy David against giant Goliath, Gilgamesh defeating the monster </a:t>
            </a:r>
            <a:r>
              <a:rPr lang="en-GB" sz="2000" dirty="0" err="1" smtClean="0"/>
              <a:t>Humbaba</a:t>
            </a:r>
            <a:r>
              <a:rPr lang="en-GB" sz="2000" dirty="0" smtClean="0"/>
              <a:t>, and Harry Potter and friends against Lord Voldemort. </a:t>
            </a:r>
            <a:r>
              <a:rPr lang="en-GB" sz="2000" dirty="0" smtClean="0"/>
              <a:t>The </a:t>
            </a:r>
            <a:r>
              <a:rPr lang="en-GB" sz="2000" dirty="0" smtClean="0"/>
              <a:t>passengers on a French train in 2015, who took the gun from the terrorist and saved many lives. </a:t>
            </a:r>
          </a:p>
          <a:p>
            <a:pPr marL="0" indent="0">
              <a:buNone/>
            </a:pPr>
            <a:r>
              <a:rPr lang="en-GB" sz="2000" dirty="0" smtClean="0"/>
              <a:t>Ingrid </a:t>
            </a:r>
            <a:r>
              <a:rPr lang="en-GB" sz="2000" dirty="0" err="1" smtClean="0"/>
              <a:t>Loyau</a:t>
            </a:r>
            <a:r>
              <a:rPr lang="en-GB" sz="2000" dirty="0" smtClean="0"/>
              <a:t> Kennett in May 2013, who was on the bus in London when she saw someone killing a young soldier, Lee Rigby. Ingrid jumped off the bus and tried to save Rigby’s life – but she couldn’t. She talked to the two attackers (who had guns and knives) for 12 long minutes – until help came. She later said she wanted to keep the attackers busy so that they would not attack more people. When help came, she got back on a bus and continued her journey. She did not think she was a hero – she was just doing her job ‘as a human being’. So what is courage? </a:t>
            </a:r>
          </a:p>
          <a:p>
            <a:pPr marL="0" indent="0">
              <a:buNone/>
            </a:pPr>
            <a:r>
              <a:rPr lang="en-GB" sz="2000" dirty="0" smtClean="0"/>
              <a:t>Aristotle said courage is the greatest quality of the mind. </a:t>
            </a:r>
          </a:p>
          <a:p>
            <a:pPr marL="0" indent="0">
              <a:buNone/>
            </a:pPr>
            <a:r>
              <a:rPr lang="en-GB" sz="2000" dirty="0" smtClean="0"/>
              <a:t>Richard </a:t>
            </a:r>
            <a:r>
              <a:rPr lang="en-GB" sz="2000" dirty="0" err="1" smtClean="0"/>
              <a:t>Avramenko</a:t>
            </a:r>
            <a:r>
              <a:rPr lang="en-GB" sz="2000" dirty="0" smtClean="0"/>
              <a:t> (teacher of political science at the University of Wisconsin) says courage is the most important way that humans can rise above their ‘individualistic, isolated and materialistic existence’. </a:t>
            </a:r>
          </a:p>
          <a:p>
            <a:pPr marL="0" indent="0">
              <a:buNone/>
            </a:pPr>
            <a:r>
              <a:rPr lang="en-GB" sz="2000" dirty="0" smtClean="0"/>
              <a:t>Physical bravery gets more attention and wins more awards. But there are many types of courage – moral, intellectual, emotional, psychological, political, social, spiritual, financial... </a:t>
            </a:r>
            <a:r>
              <a:rPr lang="en-GB" sz="2000" dirty="0" smtClean="0"/>
              <a:t> You </a:t>
            </a:r>
            <a:r>
              <a:rPr lang="en-GB" sz="2000" dirty="0" smtClean="0"/>
              <a:t>have to have courage to say something that most people don’t agree with. </a:t>
            </a:r>
          </a:p>
        </p:txBody>
      </p:sp>
    </p:spTree>
    <p:extLst>
      <p:ext uri="{BB962C8B-B14F-4D97-AF65-F5344CB8AC3E}">
        <p14:creationId xmlns:p14="http://schemas.microsoft.com/office/powerpoint/2010/main" val="23426123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GB" b="1" dirty="0" smtClean="0"/>
              <a:t>b) The science of courage</a:t>
            </a:r>
            <a:r>
              <a:rPr lang="en-GB" dirty="0" smtClean="0"/>
              <a:t> </a:t>
            </a:r>
            <a:endParaRPr lang="en-GB" dirty="0"/>
          </a:p>
        </p:txBody>
      </p:sp>
      <p:sp>
        <p:nvSpPr>
          <p:cNvPr id="3" name="Content Placeholder 2"/>
          <p:cNvSpPr>
            <a:spLocks noGrp="1"/>
          </p:cNvSpPr>
          <p:nvPr>
            <p:ph idx="1"/>
          </p:nvPr>
        </p:nvSpPr>
        <p:spPr>
          <a:xfrm>
            <a:off x="107504" y="908720"/>
            <a:ext cx="9036496" cy="5949280"/>
          </a:xfrm>
        </p:spPr>
        <p:txBody>
          <a:bodyPr>
            <a:normAutofit fontScale="40000" lnSpcReduction="20000"/>
          </a:bodyPr>
          <a:lstStyle/>
          <a:p>
            <a:pPr marL="0" indent="0">
              <a:buNone/>
            </a:pPr>
            <a:r>
              <a:rPr lang="en-GB" sz="4300" dirty="0" smtClean="0"/>
              <a:t>Often we say that brave people have no fear. But courage isn’t not being afraid. Nelson Mandela said that he learned that the brave are not people who have no fear, but people who overcome fear. </a:t>
            </a:r>
          </a:p>
          <a:p>
            <a:pPr marL="0" indent="0">
              <a:buNone/>
            </a:pPr>
            <a:r>
              <a:rPr lang="en-GB" sz="4300" dirty="0" smtClean="0"/>
              <a:t>If there is no fear, there is no need for courage. </a:t>
            </a:r>
          </a:p>
          <a:p>
            <a:pPr marL="0" indent="0">
              <a:buNone/>
            </a:pPr>
            <a:r>
              <a:rPr lang="en-GB" sz="4300" dirty="0" smtClean="0"/>
              <a:t>If we say we are afraid, this can make us feel small. But often the first step to being brave is to feel fear – then do the thing we are afraid of anyway. </a:t>
            </a:r>
          </a:p>
          <a:p>
            <a:pPr marL="0" indent="0">
              <a:buNone/>
            </a:pPr>
            <a:r>
              <a:rPr lang="en-GB" sz="4300" dirty="0" smtClean="0"/>
              <a:t>Some people who feel no fear at the time they do something heroic can feel the fear afterwards. This happened to </a:t>
            </a:r>
            <a:r>
              <a:rPr lang="en-GB" sz="4300" dirty="0" err="1" smtClean="0"/>
              <a:t>Loyau</a:t>
            </a:r>
            <a:r>
              <a:rPr lang="en-GB" sz="4300" dirty="0" smtClean="0"/>
              <a:t> Kennett, who became depressed in the months after the event. </a:t>
            </a:r>
          </a:p>
          <a:p>
            <a:pPr marL="0" indent="0">
              <a:buNone/>
            </a:pPr>
            <a:r>
              <a:rPr lang="en-GB" sz="4300" dirty="0" smtClean="0"/>
              <a:t>There is a rare medical condition called </a:t>
            </a:r>
            <a:r>
              <a:rPr lang="en-GB" sz="4300" dirty="0" err="1" smtClean="0"/>
              <a:t>Urbach</a:t>
            </a:r>
            <a:r>
              <a:rPr lang="en-GB" sz="4300" dirty="0" smtClean="0"/>
              <a:t> </a:t>
            </a:r>
            <a:r>
              <a:rPr lang="en-GB" sz="4300" dirty="0" err="1" smtClean="0"/>
              <a:t>Wiethe</a:t>
            </a:r>
            <a:r>
              <a:rPr lang="en-GB" sz="4300" dirty="0" smtClean="0"/>
              <a:t> disease that damages the part of the brain that processes fear – and people who have this may not be afraid of anything. </a:t>
            </a:r>
          </a:p>
          <a:p>
            <a:pPr marL="0" indent="0">
              <a:buNone/>
            </a:pPr>
            <a:r>
              <a:rPr lang="en-GB" sz="4300" dirty="0" smtClean="0"/>
              <a:t>Sometimes people seem calm and practical because of their training. Firefighters, airline staff, paramedics and soldiers have trained for dangerous, unexpected situations. Scientists have studied the hormones the body produces in times of stress, and the areas of the brain that are active when people are doing something brave.</a:t>
            </a:r>
          </a:p>
          <a:p>
            <a:pPr marL="0" indent="0">
              <a:buNone/>
            </a:pPr>
            <a:r>
              <a:rPr lang="en-GB" sz="4300" b="1" dirty="0" smtClean="0"/>
              <a:t>Passion and compassion: </a:t>
            </a:r>
            <a:r>
              <a:rPr lang="en-GB" sz="4300" dirty="0" smtClean="0"/>
              <a:t>Many people say courage is more emotional. The Japanese actor, Midori Komatsu says: ‘Passion should always be the heart of courage.’ And compassion too. Many very brave people talk about compassion, as well as passion. </a:t>
            </a:r>
          </a:p>
          <a:p>
            <a:pPr marL="0" indent="0">
              <a:buNone/>
            </a:pPr>
            <a:r>
              <a:rPr lang="en-GB" sz="4300" dirty="0" smtClean="0"/>
              <a:t>Tatiana Vivienne faces violence every day in the Central African Republic to reach the most vulnerable girls and women; Alicia </a:t>
            </a:r>
            <a:r>
              <a:rPr lang="en-GB" sz="4300" dirty="0" err="1" smtClean="0"/>
              <a:t>Cawiya</a:t>
            </a:r>
            <a:r>
              <a:rPr lang="en-GB" sz="4300" dirty="0" smtClean="0"/>
              <a:t>, in Ecuador, defends her people and their environment from the oil companies; people keep trying to kill </a:t>
            </a:r>
            <a:r>
              <a:rPr lang="en-GB" sz="4300" dirty="0" err="1" smtClean="0"/>
              <a:t>Jlo</a:t>
            </a:r>
            <a:r>
              <a:rPr lang="en-GB" sz="4300" dirty="0" smtClean="0"/>
              <a:t> Córdoba in Honduras, but she continues to fight for punishment for people who murder and abuse transgender people, because she ‘loves’ her community. </a:t>
            </a:r>
          </a:p>
          <a:p>
            <a:pPr marL="0" indent="0">
              <a:buNone/>
            </a:pPr>
            <a:r>
              <a:rPr lang="en-GB" sz="4300" dirty="0" smtClean="0"/>
              <a:t>The Chinese philosopher Lao Tzu says that you get strength when people love you, but when you love deeply, you become brave: ‘From caring comes courage.’ </a:t>
            </a:r>
          </a:p>
          <a:p>
            <a:pPr marL="0" indent="0">
              <a:buNone/>
            </a:pPr>
            <a:r>
              <a:rPr lang="en-GB" sz="4300" dirty="0" smtClean="0"/>
              <a:t>Like Abdullah Al </a:t>
            </a:r>
            <a:r>
              <a:rPr lang="en-GB" sz="4300" dirty="0" err="1" smtClean="0"/>
              <a:t>Khateeb</a:t>
            </a:r>
            <a:r>
              <a:rPr lang="en-GB" sz="4300" dirty="0" smtClean="0"/>
              <a:t>, who will not stop his humanitarian work with refugees, even when he is a target for both sides in the Syrian conflict. ‘When you care about people, your responsibility is total,’ he says.</a:t>
            </a:r>
          </a:p>
          <a:p>
            <a:endParaRPr lang="en-GB" dirty="0"/>
          </a:p>
        </p:txBody>
      </p:sp>
    </p:spTree>
    <p:extLst>
      <p:ext uri="{BB962C8B-B14F-4D97-AF65-F5344CB8AC3E}">
        <p14:creationId xmlns:p14="http://schemas.microsoft.com/office/powerpoint/2010/main" val="1533478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864096"/>
          </a:xfrm>
        </p:spPr>
        <p:txBody>
          <a:bodyPr>
            <a:normAutofit/>
          </a:bodyPr>
          <a:lstStyle/>
          <a:p>
            <a:r>
              <a:rPr lang="en-GB" b="1" dirty="0" smtClean="0"/>
              <a:t>c) Stand up for what is right</a:t>
            </a:r>
            <a:r>
              <a:rPr lang="en-GB" dirty="0" smtClean="0"/>
              <a:t> </a:t>
            </a:r>
            <a:endParaRPr lang="en-GB" dirty="0"/>
          </a:p>
        </p:txBody>
      </p:sp>
      <p:sp>
        <p:nvSpPr>
          <p:cNvPr id="3" name="Content Placeholder 2"/>
          <p:cNvSpPr>
            <a:spLocks noGrp="1"/>
          </p:cNvSpPr>
          <p:nvPr>
            <p:ph idx="1"/>
          </p:nvPr>
        </p:nvSpPr>
        <p:spPr>
          <a:xfrm>
            <a:off x="107504" y="908720"/>
            <a:ext cx="9036496" cy="5949280"/>
          </a:xfrm>
        </p:spPr>
        <p:txBody>
          <a:bodyPr>
            <a:normAutofit fontScale="62500" lnSpcReduction="20000"/>
          </a:bodyPr>
          <a:lstStyle/>
          <a:p>
            <a:pPr marL="0" indent="0">
              <a:buNone/>
            </a:pPr>
            <a:r>
              <a:rPr lang="en-GB" dirty="0" smtClean="0"/>
              <a:t>Brave people often know why they are doing something. </a:t>
            </a:r>
          </a:p>
          <a:p>
            <a:pPr marL="0" indent="0">
              <a:buNone/>
            </a:pPr>
            <a:r>
              <a:rPr lang="en-GB" dirty="0" smtClean="0"/>
              <a:t>Environmental activist S </a:t>
            </a:r>
            <a:r>
              <a:rPr lang="en-GB" dirty="0" err="1" smtClean="0"/>
              <a:t>Mugilan</a:t>
            </a:r>
            <a:r>
              <a:rPr lang="en-GB" dirty="0" smtClean="0"/>
              <a:t>, pays no attention to death threats. He fights against powerful businesses who are destroying the state of Tamil Nadu. He says he has courage because he is ‘the kind of person who is determined to change how things work’. </a:t>
            </a:r>
          </a:p>
          <a:p>
            <a:pPr marL="0" indent="0">
              <a:buNone/>
            </a:pPr>
            <a:r>
              <a:rPr lang="en-GB" dirty="0" smtClean="0"/>
              <a:t>Today, some of the bravest people in the world defend human rights. ‘There are not many human rights activists in Saudi Arabia now are,’ said Lynn </a:t>
            </a:r>
            <a:r>
              <a:rPr lang="en-GB" dirty="0" err="1" smtClean="0"/>
              <a:t>Maalouf</a:t>
            </a:r>
            <a:r>
              <a:rPr lang="en-GB" dirty="0" smtClean="0"/>
              <a:t> of Amnesty International. They are disappearing – into prison, into silence or to other countries because the authorities do not allow freedom of expression. </a:t>
            </a:r>
          </a:p>
          <a:p>
            <a:pPr marL="0" indent="0">
              <a:buNone/>
            </a:pPr>
            <a:r>
              <a:rPr lang="en-GB" dirty="0" err="1" smtClean="0"/>
              <a:t>Whistleblowers</a:t>
            </a:r>
            <a:r>
              <a:rPr lang="en-GB" dirty="0" smtClean="0"/>
              <a:t>, like Chelsea Manning and Edward Snowdon suffer. Often they lose their jobs and their friends, relationships, homes and freedom. It is very important to support what they do.</a:t>
            </a:r>
          </a:p>
          <a:p>
            <a:pPr marL="0" indent="0">
              <a:buNone/>
            </a:pPr>
            <a:r>
              <a:rPr lang="en-GB" b="1" dirty="0" smtClean="0"/>
              <a:t>5 minutes longer: </a:t>
            </a:r>
            <a:r>
              <a:rPr lang="en-GB" dirty="0" smtClean="0"/>
              <a:t>‘A hero is no braver than an ordinary man,’ wrote poet Ralph Waldo Emerson, ‘but he is braver five minutes longer.’ </a:t>
            </a:r>
          </a:p>
          <a:p>
            <a:pPr marL="0" indent="0">
              <a:buNone/>
            </a:pPr>
            <a:r>
              <a:rPr lang="en-GB" dirty="0" smtClean="0"/>
              <a:t>For example, </a:t>
            </a:r>
            <a:r>
              <a:rPr lang="en-GB" dirty="0" err="1" smtClean="0"/>
              <a:t>Eren</a:t>
            </a:r>
            <a:r>
              <a:rPr lang="en-GB" dirty="0" smtClean="0"/>
              <a:t> </a:t>
            </a:r>
            <a:r>
              <a:rPr lang="en-GB" dirty="0" err="1" smtClean="0"/>
              <a:t>Keskin</a:t>
            </a:r>
            <a:r>
              <a:rPr lang="en-GB" dirty="0" smtClean="0"/>
              <a:t> (Turkish lawyer and former newspaper editor) has been in courts more than 100 times for her criticisms of the government, often for how it treats the Kurdish minority. She has been to prison many times. After the failed military coup in Turkey in July 2016, her passport was cancelled. She is in court again now. </a:t>
            </a:r>
          </a:p>
          <a:p>
            <a:pPr marL="0" indent="0">
              <a:buNone/>
            </a:pPr>
            <a:r>
              <a:rPr lang="en-GB" dirty="0" smtClean="0"/>
              <a:t>Mary Anne </a:t>
            </a:r>
            <a:r>
              <a:rPr lang="en-GB" dirty="0" err="1" smtClean="0"/>
              <a:t>Radmacher</a:t>
            </a:r>
            <a:r>
              <a:rPr lang="en-GB" dirty="0" smtClean="0"/>
              <a:t> (artist and writer) says: ‘Courage does not always roar. Sometimes courage is like the little voice at the end of the day that says I’ll try again tomorrow.’ </a:t>
            </a:r>
          </a:p>
          <a:p>
            <a:pPr marL="0" indent="0">
              <a:buNone/>
            </a:pPr>
            <a:endParaRPr lang="en-GB" dirty="0" smtClean="0"/>
          </a:p>
          <a:p>
            <a:endParaRPr lang="en-GB" dirty="0"/>
          </a:p>
        </p:txBody>
      </p:sp>
    </p:spTree>
    <p:extLst>
      <p:ext uri="{BB962C8B-B14F-4D97-AF65-F5344CB8AC3E}">
        <p14:creationId xmlns:p14="http://schemas.microsoft.com/office/powerpoint/2010/main" val="298632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GB" b="1" dirty="0" smtClean="0"/>
              <a:t>d) Good courage, bad courage?</a:t>
            </a:r>
            <a:r>
              <a:rPr lang="en-GB" dirty="0" smtClean="0"/>
              <a:t> </a:t>
            </a:r>
            <a:endParaRPr lang="en-GB" dirty="0"/>
          </a:p>
        </p:txBody>
      </p:sp>
      <p:sp>
        <p:nvSpPr>
          <p:cNvPr id="3" name="Content Placeholder 2"/>
          <p:cNvSpPr>
            <a:spLocks noGrp="1"/>
          </p:cNvSpPr>
          <p:nvPr>
            <p:ph idx="1"/>
          </p:nvPr>
        </p:nvSpPr>
        <p:spPr>
          <a:xfrm>
            <a:off x="179512" y="1052736"/>
            <a:ext cx="8964488" cy="5688632"/>
          </a:xfrm>
        </p:spPr>
        <p:txBody>
          <a:bodyPr>
            <a:normAutofit fontScale="70000" lnSpcReduction="20000"/>
          </a:bodyPr>
          <a:lstStyle/>
          <a:p>
            <a:pPr marL="0" indent="0">
              <a:buNone/>
            </a:pPr>
            <a:r>
              <a:rPr lang="en-GB" sz="3700" dirty="0" smtClean="0"/>
              <a:t>Scientific studies of courage are interesting – one Israeli study puts people into an MRI tunnel, then shows them snakes! – but they are worrying. </a:t>
            </a:r>
          </a:p>
          <a:p>
            <a:pPr marL="0" indent="0">
              <a:buNone/>
            </a:pPr>
            <a:r>
              <a:rPr lang="en-GB" sz="3700" dirty="0" smtClean="0"/>
              <a:t>It would be bad if this research helped develop a ‘courage pill’ to make soldiers ‘perfect’ fighters with no fear. </a:t>
            </a:r>
          </a:p>
          <a:p>
            <a:pPr marL="0" indent="0">
              <a:buNone/>
            </a:pPr>
            <a:r>
              <a:rPr lang="en-GB" sz="3700" dirty="0" smtClean="0"/>
              <a:t>Fear can stop us doing what we need to do. But it can also make us think. We have to get through it when we need to. It is necessary for making change happen, in the individual and in the world. </a:t>
            </a:r>
          </a:p>
          <a:p>
            <a:pPr marL="0" indent="0">
              <a:buNone/>
            </a:pPr>
            <a:r>
              <a:rPr lang="en-GB" sz="3700" dirty="0" smtClean="0"/>
              <a:t>Bravery is not always good. It can be violent, part of the military, fighting for male or tribal control. </a:t>
            </a:r>
          </a:p>
          <a:p>
            <a:pPr marL="0" indent="0">
              <a:buNone/>
            </a:pPr>
            <a:r>
              <a:rPr lang="en-GB" sz="3700" dirty="0" smtClean="0"/>
              <a:t>One common theme in all the stories about bravery is caring and working closely with other people. </a:t>
            </a:r>
          </a:p>
          <a:p>
            <a:pPr marL="0" indent="0">
              <a:buNone/>
            </a:pPr>
            <a:r>
              <a:rPr lang="en-GB" sz="3700" dirty="0" smtClean="0"/>
              <a:t>This courage is what makes healthy people and healthy societies work. It creates real change. </a:t>
            </a:r>
          </a:p>
          <a:p>
            <a:pPr marL="0" indent="0">
              <a:buNone/>
            </a:pPr>
            <a:r>
              <a:rPr lang="en-GB" sz="3700" dirty="0" smtClean="0"/>
              <a:t>It inspires and pushes the human spirit to build a better world. </a:t>
            </a:r>
          </a:p>
          <a:p>
            <a:endParaRPr lang="en-GB" dirty="0"/>
          </a:p>
        </p:txBody>
      </p:sp>
    </p:spTree>
    <p:extLst>
      <p:ext uri="{BB962C8B-B14F-4D97-AF65-F5344CB8AC3E}">
        <p14:creationId xmlns:p14="http://schemas.microsoft.com/office/powerpoint/2010/main" val="3088571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936104"/>
          </a:xfrm>
        </p:spPr>
        <p:txBody>
          <a:bodyPr/>
          <a:lstStyle/>
          <a:p>
            <a:r>
              <a:rPr lang="en-GB" b="1" dirty="0" smtClean="0"/>
              <a:t>Grammar: ‘I wonder ….’</a:t>
            </a:r>
            <a:endParaRPr lang="en-GB" b="1" dirty="0"/>
          </a:p>
        </p:txBody>
      </p:sp>
      <p:sp>
        <p:nvSpPr>
          <p:cNvPr id="3" name="Content Placeholder 2"/>
          <p:cNvSpPr>
            <a:spLocks noGrp="1"/>
          </p:cNvSpPr>
          <p:nvPr>
            <p:ph idx="1"/>
          </p:nvPr>
        </p:nvSpPr>
        <p:spPr>
          <a:xfrm>
            <a:off x="179512" y="908720"/>
            <a:ext cx="8856984" cy="5832648"/>
          </a:xfrm>
        </p:spPr>
        <p:txBody>
          <a:bodyPr/>
          <a:lstStyle/>
          <a:p>
            <a:pPr marL="0" indent="0">
              <a:buNone/>
            </a:pPr>
            <a:r>
              <a:rPr lang="en-GB" dirty="0" smtClean="0"/>
              <a:t>Look at the photos again and write a sentence for each, beginning: ‘I wonder ….’</a:t>
            </a:r>
          </a:p>
          <a:p>
            <a:pPr marL="0" indent="0">
              <a:buNone/>
            </a:pPr>
            <a:r>
              <a:rPr lang="en-GB" dirty="0" smtClean="0"/>
              <a:t>Then share and discuss.</a:t>
            </a:r>
          </a:p>
          <a:p>
            <a:pPr marL="0" indent="0">
              <a:buNone/>
            </a:pPr>
            <a:r>
              <a:rPr lang="en-GB" dirty="0" smtClean="0"/>
              <a:t>Examples: </a:t>
            </a:r>
          </a:p>
          <a:p>
            <a:pPr marL="0" indent="0">
              <a:buNone/>
            </a:pPr>
            <a:r>
              <a:rPr lang="en-GB" dirty="0" smtClean="0"/>
              <a:t>I wonder </a:t>
            </a:r>
            <a:r>
              <a:rPr lang="en-GB" b="1" dirty="0" smtClean="0">
                <a:solidFill>
                  <a:srgbClr val="0070C0"/>
                </a:solidFill>
              </a:rPr>
              <a:t>why</a:t>
            </a:r>
            <a:r>
              <a:rPr lang="en-GB" dirty="0" smtClean="0"/>
              <a:t> she was so brave.</a:t>
            </a:r>
          </a:p>
          <a:p>
            <a:pPr marL="0" indent="0">
              <a:buNone/>
            </a:pPr>
            <a:r>
              <a:rPr lang="en-GB" dirty="0" smtClean="0"/>
              <a:t>I wonder </a:t>
            </a:r>
            <a:r>
              <a:rPr lang="en-GB" b="1" dirty="0" smtClean="0">
                <a:solidFill>
                  <a:srgbClr val="FF0000"/>
                </a:solidFill>
              </a:rPr>
              <a:t>if</a:t>
            </a:r>
            <a:r>
              <a:rPr lang="en-GB" dirty="0" smtClean="0"/>
              <a:t> she was afraid.</a:t>
            </a:r>
          </a:p>
          <a:p>
            <a:pPr marL="0" indent="0">
              <a:buNone/>
            </a:pPr>
            <a:r>
              <a:rPr lang="en-GB" dirty="0" smtClean="0"/>
              <a:t>I wonder </a:t>
            </a:r>
            <a:r>
              <a:rPr lang="en-GB" b="1" dirty="0" smtClean="0">
                <a:solidFill>
                  <a:srgbClr val="7030A0"/>
                </a:solidFill>
              </a:rPr>
              <a:t>what</a:t>
            </a:r>
            <a:r>
              <a:rPr lang="en-GB" dirty="0" smtClean="0"/>
              <a:t> she’ll do next.</a:t>
            </a:r>
          </a:p>
          <a:p>
            <a:pPr marL="0" indent="0">
              <a:buNone/>
            </a:pPr>
            <a:r>
              <a:rPr lang="en-GB" dirty="0" smtClean="0"/>
              <a:t>I wonder </a:t>
            </a:r>
            <a:r>
              <a:rPr lang="en-GB" b="1" dirty="0" smtClean="0">
                <a:solidFill>
                  <a:srgbClr val="C00000"/>
                </a:solidFill>
              </a:rPr>
              <a:t>how</a:t>
            </a:r>
            <a:r>
              <a:rPr lang="en-GB" dirty="0" smtClean="0"/>
              <a:t> he did that. </a:t>
            </a:r>
          </a:p>
          <a:p>
            <a:pPr marL="0" indent="0">
              <a:buNone/>
            </a:pPr>
            <a:r>
              <a:rPr lang="en-GB" dirty="0"/>
              <a:t> </a:t>
            </a:r>
            <a:r>
              <a:rPr lang="en-GB" dirty="0" smtClean="0"/>
              <a:t>                    </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628800"/>
            <a:ext cx="2535287" cy="1695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2191" y="5181615"/>
            <a:ext cx="2568625" cy="1711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191" y="3430478"/>
            <a:ext cx="2597953" cy="1543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4480" y="5517232"/>
            <a:ext cx="3011487" cy="178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2536" y="5532192"/>
            <a:ext cx="3564698" cy="2004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6555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Homework: r</a:t>
            </a:r>
            <a:r>
              <a:rPr lang="en-GB" dirty="0" smtClean="0"/>
              <a:t>eading and thinking</a:t>
            </a:r>
            <a:endParaRPr lang="en-GB" dirty="0"/>
          </a:p>
        </p:txBody>
      </p:sp>
      <p:sp>
        <p:nvSpPr>
          <p:cNvPr id="3" name="Content Placeholder 2"/>
          <p:cNvSpPr>
            <a:spLocks noGrp="1"/>
          </p:cNvSpPr>
          <p:nvPr>
            <p:ph idx="1"/>
          </p:nvPr>
        </p:nvSpPr>
        <p:spPr>
          <a:xfrm>
            <a:off x="179512" y="1412776"/>
            <a:ext cx="8784976" cy="5184576"/>
          </a:xfrm>
        </p:spPr>
        <p:txBody>
          <a:bodyPr/>
          <a:lstStyle/>
          <a:p>
            <a:pPr marL="0" indent="0">
              <a:buNone/>
            </a:pPr>
            <a:r>
              <a:rPr lang="en-GB" b="1" dirty="0"/>
              <a:t>Read more articles about courage and bravery (in Easier English first, then click on the original at the bottom and read that): </a:t>
            </a:r>
            <a:endParaRPr lang="en-GB" b="1" dirty="0">
              <a:hlinkClick r:id="rId2"/>
            </a:endParaRPr>
          </a:p>
          <a:p>
            <a:r>
              <a:rPr lang="en-GB" dirty="0" smtClean="0">
                <a:hlinkClick r:id="rId2"/>
              </a:rPr>
              <a:t>https</a:t>
            </a:r>
            <a:r>
              <a:rPr lang="en-GB" dirty="0">
                <a:hlinkClick r:id="rId2"/>
              </a:rPr>
              <a:t>://</a:t>
            </a:r>
            <a:r>
              <a:rPr lang="en-GB" dirty="0" smtClean="0">
                <a:hlinkClick r:id="rId2"/>
              </a:rPr>
              <a:t>eewiki.newint.org/index.php/Issue_500</a:t>
            </a:r>
            <a:endParaRPr lang="en-GB" dirty="0" smtClean="0"/>
          </a:p>
          <a:p>
            <a:endParaRPr lang="en-GB" dirty="0"/>
          </a:p>
          <a:p>
            <a:pPr marL="0" indent="0">
              <a:buNone/>
            </a:pPr>
            <a:r>
              <a:rPr lang="en-GB" b="1" dirty="0" smtClean="0">
                <a:solidFill>
                  <a:srgbClr val="7030A0"/>
                </a:solidFill>
              </a:rPr>
              <a:t>And  think:</a:t>
            </a:r>
          </a:p>
          <a:p>
            <a:pPr>
              <a:buFontTx/>
              <a:buChar char="-"/>
            </a:pPr>
            <a:r>
              <a:rPr lang="en-GB" b="1" dirty="0" smtClean="0">
                <a:solidFill>
                  <a:srgbClr val="7030A0"/>
                </a:solidFill>
              </a:rPr>
              <a:t>Can you be more brave?</a:t>
            </a:r>
          </a:p>
          <a:p>
            <a:pPr>
              <a:buFontTx/>
              <a:buChar char="-"/>
            </a:pPr>
            <a:r>
              <a:rPr lang="en-GB" b="1" dirty="0" smtClean="0">
                <a:solidFill>
                  <a:srgbClr val="7030A0"/>
                </a:solidFill>
              </a:rPr>
              <a:t>If so, how? why?</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3861048"/>
            <a:ext cx="2047875"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284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GB" b="1" dirty="0" smtClean="0"/>
              <a:t>This lesson:</a:t>
            </a:r>
            <a:endParaRPr lang="en-GB" b="1" dirty="0"/>
          </a:p>
        </p:txBody>
      </p:sp>
      <p:sp>
        <p:nvSpPr>
          <p:cNvPr id="3" name="Content Placeholder 2"/>
          <p:cNvSpPr>
            <a:spLocks noGrp="1"/>
          </p:cNvSpPr>
          <p:nvPr>
            <p:ph idx="1"/>
          </p:nvPr>
        </p:nvSpPr>
        <p:spPr>
          <a:xfrm>
            <a:off x="251520" y="1268760"/>
            <a:ext cx="8892480" cy="5328592"/>
          </a:xfrm>
        </p:spPr>
        <p:txBody>
          <a:bodyPr>
            <a:noAutofit/>
          </a:bodyPr>
          <a:lstStyle/>
          <a:p>
            <a:r>
              <a:rPr lang="en-GB" sz="5400" b="1" dirty="0" smtClean="0">
                <a:solidFill>
                  <a:srgbClr val="7030A0"/>
                </a:solidFill>
              </a:rPr>
              <a:t>Speaking – what is courage?</a:t>
            </a:r>
          </a:p>
          <a:p>
            <a:r>
              <a:rPr lang="en-GB" sz="5400" b="1" dirty="0" smtClean="0">
                <a:solidFill>
                  <a:srgbClr val="00B050"/>
                </a:solidFill>
              </a:rPr>
              <a:t>Vocabulary – gap-fill</a:t>
            </a:r>
            <a:endParaRPr lang="en-GB" sz="5400" b="1" dirty="0" smtClean="0">
              <a:solidFill>
                <a:srgbClr val="00B050"/>
              </a:solidFill>
            </a:endParaRPr>
          </a:p>
          <a:p>
            <a:r>
              <a:rPr lang="en-GB" sz="5400" b="1" dirty="0" smtClean="0">
                <a:solidFill>
                  <a:srgbClr val="C00000"/>
                </a:solidFill>
              </a:rPr>
              <a:t>Reading - jigsaw</a:t>
            </a:r>
            <a:endParaRPr lang="en-GB" sz="5400" b="1" dirty="0" smtClean="0">
              <a:solidFill>
                <a:srgbClr val="C00000"/>
              </a:solidFill>
            </a:endParaRPr>
          </a:p>
          <a:p>
            <a:r>
              <a:rPr lang="en-GB" sz="5400" b="1" dirty="0" smtClean="0">
                <a:solidFill>
                  <a:srgbClr val="0070C0"/>
                </a:solidFill>
              </a:rPr>
              <a:t>Speaking – retell and discuss</a:t>
            </a:r>
          </a:p>
          <a:p>
            <a:r>
              <a:rPr lang="en-GB" sz="5400" b="1" dirty="0">
                <a:solidFill>
                  <a:srgbClr val="FF0000"/>
                </a:solidFill>
              </a:rPr>
              <a:t>Grammar – I wonder …</a:t>
            </a:r>
          </a:p>
          <a:p>
            <a:endParaRPr lang="en-GB" sz="5400" b="1" dirty="0">
              <a:solidFill>
                <a:srgbClr val="0070C0"/>
              </a:solidFill>
            </a:endParaRPr>
          </a:p>
        </p:txBody>
      </p:sp>
    </p:spTree>
    <p:extLst>
      <p:ext uri="{BB962C8B-B14F-4D97-AF65-F5344CB8AC3E}">
        <p14:creationId xmlns:p14="http://schemas.microsoft.com/office/powerpoint/2010/main" val="2297483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98776" cy="1143000"/>
          </a:xfrm>
        </p:spPr>
        <p:txBody>
          <a:bodyPr>
            <a:normAutofit/>
          </a:bodyPr>
          <a:lstStyle/>
          <a:p>
            <a:r>
              <a:rPr lang="en-GB" dirty="0" smtClean="0"/>
              <a:t>In small groups:</a:t>
            </a:r>
            <a:endParaRPr lang="en-GB" dirty="0"/>
          </a:p>
        </p:txBody>
      </p:sp>
      <p:sp>
        <p:nvSpPr>
          <p:cNvPr id="3" name="Content Placeholder 2"/>
          <p:cNvSpPr>
            <a:spLocks noGrp="1"/>
          </p:cNvSpPr>
          <p:nvPr>
            <p:ph idx="1"/>
          </p:nvPr>
        </p:nvSpPr>
        <p:spPr/>
        <p:txBody>
          <a:bodyPr>
            <a:noAutofit/>
          </a:bodyPr>
          <a:lstStyle/>
          <a:p>
            <a:pPr marL="0" indent="0">
              <a:buNone/>
            </a:pPr>
            <a:r>
              <a:rPr lang="en-GB" sz="6000" dirty="0" smtClean="0"/>
              <a:t>Look at the photos on the next 4 slides and discuss:</a:t>
            </a:r>
          </a:p>
          <a:p>
            <a:r>
              <a:rPr lang="en-GB" sz="6000" b="1" dirty="0" smtClean="0"/>
              <a:t>What are the people doing?  Why?</a:t>
            </a:r>
          </a:p>
          <a:p>
            <a:r>
              <a:rPr lang="en-GB" sz="6000" b="1" dirty="0" smtClean="0"/>
              <a:t>What is courage?</a:t>
            </a:r>
            <a:endParaRPr lang="en-GB" sz="6000" b="1" dirty="0"/>
          </a:p>
        </p:txBody>
      </p:sp>
    </p:spTree>
    <p:extLst>
      <p:ext uri="{BB962C8B-B14F-4D97-AF65-F5344CB8AC3E}">
        <p14:creationId xmlns:p14="http://schemas.microsoft.com/office/powerpoint/2010/main" val="4258770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496944" cy="706090"/>
          </a:xfrm>
        </p:spPr>
        <p:txBody>
          <a:bodyPr>
            <a:normAutofit fontScale="90000"/>
          </a:bodyPr>
          <a:lstStyle/>
          <a:p>
            <a:r>
              <a:rPr lang="en-GB" b="1" dirty="0" smtClean="0"/>
              <a:t>What is happening? What </a:t>
            </a:r>
            <a:r>
              <a:rPr lang="en-GB" b="1" dirty="0" smtClean="0"/>
              <a:t>is courage?</a:t>
            </a:r>
            <a:endParaRPr lang="en-GB"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974" y="977980"/>
            <a:ext cx="9277429" cy="6195436"/>
          </a:xfrm>
        </p:spPr>
      </p:pic>
    </p:spTree>
    <p:extLst>
      <p:ext uri="{BB962C8B-B14F-4D97-AF65-F5344CB8AC3E}">
        <p14:creationId xmlns:p14="http://schemas.microsoft.com/office/powerpoint/2010/main" val="3122553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91264" cy="908720"/>
          </a:xfrm>
        </p:spPr>
        <p:txBody>
          <a:bodyPr>
            <a:normAutofit fontScale="90000"/>
          </a:bodyPr>
          <a:lstStyle/>
          <a:p>
            <a:r>
              <a:rPr lang="en-GB" b="1" dirty="0" smtClean="0"/>
              <a:t>What is she doing? What </a:t>
            </a:r>
            <a:r>
              <a:rPr lang="en-GB" b="1" dirty="0" smtClean="0"/>
              <a:t>is courage?</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377" y="908720"/>
            <a:ext cx="10028786" cy="5949280"/>
          </a:xfrm>
        </p:spPr>
      </p:pic>
    </p:spTree>
    <p:extLst>
      <p:ext uri="{BB962C8B-B14F-4D97-AF65-F5344CB8AC3E}">
        <p14:creationId xmlns:p14="http://schemas.microsoft.com/office/powerpoint/2010/main" val="17055408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What is happening here? </a:t>
            </a:r>
            <a:br>
              <a:rPr lang="en-GB" b="1" dirty="0" smtClean="0"/>
            </a:br>
            <a:r>
              <a:rPr lang="en-GB" b="1" dirty="0" smtClean="0"/>
              <a:t>What is courage?</a:t>
            </a:r>
            <a:endParaRPr lang="en-GB" b="1"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1484784"/>
            <a:ext cx="7560840"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4839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4168" y="274638"/>
            <a:ext cx="2999742" cy="2866330"/>
          </a:xfrm>
        </p:spPr>
        <p:txBody>
          <a:bodyPr>
            <a:normAutofit/>
          </a:bodyPr>
          <a:lstStyle/>
          <a:p>
            <a:r>
              <a:rPr lang="en-GB" b="1" dirty="0" smtClean="0"/>
              <a:t>What </a:t>
            </a:r>
            <a:r>
              <a:rPr lang="en-GB" b="1" dirty="0" smtClean="0"/>
              <a:t>is happening? What is courage</a:t>
            </a:r>
            <a:r>
              <a:rPr lang="en-GB" b="1" dirty="0" smtClean="0"/>
              <a:t>?</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8326" y="-171400"/>
            <a:ext cx="6420958" cy="361314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672" y="3347978"/>
            <a:ext cx="7176903" cy="4257485"/>
          </a:xfrm>
          <a:prstGeom prst="rect">
            <a:avLst/>
          </a:prstGeom>
        </p:spPr>
      </p:pic>
    </p:spTree>
    <p:extLst>
      <p:ext uri="{BB962C8B-B14F-4D97-AF65-F5344CB8AC3E}">
        <p14:creationId xmlns:p14="http://schemas.microsoft.com/office/powerpoint/2010/main" val="482022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827584" y="1600201"/>
            <a:ext cx="8102564" cy="4565104"/>
          </a:xfrm>
        </p:spPr>
        <p:txBody>
          <a:bodyPr>
            <a:normAutofit/>
          </a:bodyPr>
          <a:lstStyle/>
          <a:p>
            <a:pPr marL="0" indent="0">
              <a:buNone/>
            </a:pPr>
            <a:r>
              <a:rPr lang="en-GB" sz="3600" b="1" dirty="0" smtClean="0"/>
              <a:t>Courage to - fight dragons</a:t>
            </a:r>
          </a:p>
          <a:p>
            <a:pPr marL="0" indent="0">
              <a:buNone/>
            </a:pPr>
            <a:r>
              <a:rPr lang="en-GB" sz="3600" b="1" dirty="0" smtClean="0"/>
              <a:t>                     - stand up to the authorities</a:t>
            </a:r>
          </a:p>
          <a:p>
            <a:pPr marL="0" indent="0">
              <a:buNone/>
            </a:pPr>
            <a:r>
              <a:rPr lang="en-GB" sz="3600" b="1" dirty="0"/>
              <a:t> </a:t>
            </a:r>
            <a:r>
              <a:rPr lang="en-GB" sz="3600" b="1" dirty="0" smtClean="0"/>
              <a:t>                    - face murderers</a:t>
            </a:r>
          </a:p>
          <a:p>
            <a:pPr marL="0" indent="0">
              <a:buNone/>
            </a:pPr>
            <a:r>
              <a:rPr lang="en-GB" sz="3600" b="1" dirty="0"/>
              <a:t> </a:t>
            </a:r>
            <a:r>
              <a:rPr lang="en-GB" sz="3600" b="1" dirty="0" smtClean="0"/>
              <a:t>                    - protect the public</a:t>
            </a:r>
          </a:p>
          <a:p>
            <a:pPr marL="0" indent="0">
              <a:buNone/>
            </a:pPr>
            <a:r>
              <a:rPr lang="en-GB" sz="3600" b="1" dirty="0"/>
              <a:t> </a:t>
            </a:r>
            <a:r>
              <a:rPr lang="en-GB" sz="3600" b="1" dirty="0" smtClean="0"/>
              <a:t>                    - continue fighting for justice</a:t>
            </a:r>
          </a:p>
          <a:p>
            <a:pPr marL="0" indent="0">
              <a:buNone/>
            </a:pPr>
            <a:r>
              <a:rPr lang="en-GB" sz="3600" b="1" dirty="0"/>
              <a:t> </a:t>
            </a:r>
            <a:r>
              <a:rPr lang="en-GB" sz="3600" b="1" dirty="0" smtClean="0"/>
              <a:t>                    - protect the environment</a:t>
            </a:r>
            <a:endParaRPr lang="en-GB" sz="3600" b="1" dirty="0"/>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7101" y="20920"/>
            <a:ext cx="3052578" cy="203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1" y="258803"/>
            <a:ext cx="2232248" cy="132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552" y="2492896"/>
            <a:ext cx="3120256" cy="2080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4648" y="5445224"/>
            <a:ext cx="3009330" cy="1785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4436" y="4626740"/>
            <a:ext cx="3968438" cy="223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0893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14202"/>
          </a:xfrm>
        </p:spPr>
        <p:txBody>
          <a:bodyPr>
            <a:normAutofit fontScale="90000"/>
          </a:bodyPr>
          <a:lstStyle/>
          <a:p>
            <a:r>
              <a:rPr lang="en-GB" b="1" dirty="0" smtClean="0">
                <a:solidFill>
                  <a:srgbClr val="C00000"/>
                </a:solidFill>
              </a:rPr>
              <a:t>How many of these </a:t>
            </a:r>
            <a:r>
              <a:rPr lang="en-GB" b="1" dirty="0" smtClean="0">
                <a:solidFill>
                  <a:srgbClr val="C00000"/>
                </a:solidFill>
              </a:rPr>
              <a:t>words / phrases </a:t>
            </a:r>
            <a:r>
              <a:rPr lang="en-GB" b="1" dirty="0" smtClean="0">
                <a:solidFill>
                  <a:srgbClr val="C00000"/>
                </a:solidFill>
              </a:rPr>
              <a:t>do you know? – explain to each </a:t>
            </a:r>
            <a:r>
              <a:rPr lang="en-GB" b="1" dirty="0" smtClean="0">
                <a:solidFill>
                  <a:srgbClr val="C00000"/>
                </a:solidFill>
              </a:rPr>
              <a:t>other and look up in dictionaries</a:t>
            </a:r>
            <a:r>
              <a:rPr lang="en-GB" b="1" dirty="0" smtClean="0"/>
              <a:t>:</a:t>
            </a:r>
            <a:endParaRPr lang="en-GB" b="1" dirty="0"/>
          </a:p>
        </p:txBody>
      </p:sp>
      <p:sp>
        <p:nvSpPr>
          <p:cNvPr id="3" name="Content Placeholder 2"/>
          <p:cNvSpPr>
            <a:spLocks noGrp="1"/>
          </p:cNvSpPr>
          <p:nvPr>
            <p:ph sz="half" idx="1"/>
          </p:nvPr>
        </p:nvSpPr>
        <p:spPr>
          <a:xfrm>
            <a:off x="457200" y="1988840"/>
            <a:ext cx="4038600" cy="4680520"/>
          </a:xfrm>
        </p:spPr>
        <p:txBody>
          <a:bodyPr>
            <a:normAutofit/>
          </a:bodyPr>
          <a:lstStyle/>
          <a:p>
            <a:r>
              <a:rPr lang="en-GB" sz="4000" b="1" dirty="0"/>
              <a:t>t</a:t>
            </a:r>
            <a:r>
              <a:rPr lang="en-GB" sz="4000" b="1" dirty="0" smtClean="0"/>
              <a:t>o roar</a:t>
            </a:r>
          </a:p>
          <a:p>
            <a:r>
              <a:rPr lang="en-GB" sz="4000" b="1" dirty="0"/>
              <a:t>t</a:t>
            </a:r>
            <a:r>
              <a:rPr lang="en-GB" sz="4000" b="1" dirty="0" smtClean="0"/>
              <a:t>o defeat</a:t>
            </a:r>
          </a:p>
          <a:p>
            <a:r>
              <a:rPr lang="en-GB" sz="4000" b="1" dirty="0" err="1"/>
              <a:t>w</a:t>
            </a:r>
            <a:r>
              <a:rPr lang="en-GB" sz="4000" b="1" dirty="0" err="1" smtClean="0"/>
              <a:t>histleblower</a:t>
            </a:r>
            <a:endParaRPr lang="en-GB" sz="4000" b="1" dirty="0" smtClean="0"/>
          </a:p>
          <a:p>
            <a:r>
              <a:rPr lang="en-GB" sz="4000" b="1" dirty="0"/>
              <a:t>d</a:t>
            </a:r>
            <a:r>
              <a:rPr lang="en-GB" sz="4000" b="1" dirty="0" smtClean="0"/>
              <a:t>eath threat</a:t>
            </a:r>
          </a:p>
          <a:p>
            <a:r>
              <a:rPr lang="en-GB" sz="4000" b="1" dirty="0"/>
              <a:t>f</a:t>
            </a:r>
            <a:r>
              <a:rPr lang="en-GB" sz="4000" b="1" dirty="0" smtClean="0"/>
              <a:t>reedom of expression</a:t>
            </a:r>
            <a:endParaRPr lang="en-GB" sz="4000" b="1" dirty="0"/>
          </a:p>
        </p:txBody>
      </p:sp>
      <p:sp>
        <p:nvSpPr>
          <p:cNvPr id="4" name="Content Placeholder 3"/>
          <p:cNvSpPr>
            <a:spLocks noGrp="1"/>
          </p:cNvSpPr>
          <p:nvPr>
            <p:ph sz="half" idx="2"/>
          </p:nvPr>
        </p:nvSpPr>
        <p:spPr>
          <a:xfrm>
            <a:off x="5076056" y="2204864"/>
            <a:ext cx="3610744" cy="4392488"/>
          </a:xfrm>
        </p:spPr>
        <p:txBody>
          <a:bodyPr>
            <a:normAutofit/>
          </a:bodyPr>
          <a:lstStyle/>
          <a:p>
            <a:r>
              <a:rPr lang="en-GB" sz="4000" b="1" dirty="0"/>
              <a:t>i</a:t>
            </a:r>
            <a:r>
              <a:rPr lang="en-GB" sz="4000" b="1" dirty="0" smtClean="0"/>
              <a:t>ndividualistic</a:t>
            </a:r>
          </a:p>
          <a:p>
            <a:r>
              <a:rPr lang="en-GB" sz="4000" b="1" dirty="0"/>
              <a:t>h</a:t>
            </a:r>
            <a:r>
              <a:rPr lang="en-GB" sz="4000" b="1" dirty="0" smtClean="0"/>
              <a:t>umanitarian work</a:t>
            </a:r>
          </a:p>
          <a:p>
            <a:r>
              <a:rPr lang="en-GB" sz="4000" b="1" dirty="0"/>
              <a:t>p</a:t>
            </a:r>
            <a:r>
              <a:rPr lang="en-GB" sz="4000" b="1" dirty="0" smtClean="0"/>
              <a:t>aramedic</a:t>
            </a:r>
          </a:p>
          <a:p>
            <a:r>
              <a:rPr lang="en-GB" sz="4000" b="1" dirty="0"/>
              <a:t>c</a:t>
            </a:r>
            <a:r>
              <a:rPr lang="en-GB" sz="4000" b="1" dirty="0" smtClean="0"/>
              <a:t>ompassion</a:t>
            </a:r>
          </a:p>
          <a:p>
            <a:r>
              <a:rPr lang="en-GB" sz="4000" b="1" dirty="0" smtClean="0"/>
              <a:t>minority</a:t>
            </a:r>
            <a:endParaRPr lang="en-GB" sz="4000" b="1" dirty="0"/>
          </a:p>
        </p:txBody>
      </p:sp>
    </p:spTree>
    <p:extLst>
      <p:ext uri="{BB962C8B-B14F-4D97-AF65-F5344CB8AC3E}">
        <p14:creationId xmlns:p14="http://schemas.microsoft.com/office/powerpoint/2010/main" val="28647375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1764</Words>
  <Application>Microsoft Office PowerPoint</Application>
  <PresentationFormat>On-screen Show (4:3)</PresentationFormat>
  <Paragraphs>123</Paragraphs>
  <Slides>17</Slides>
  <Notes>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What is courage?</vt:lpstr>
      <vt:lpstr>This lesson:</vt:lpstr>
      <vt:lpstr>In small groups:</vt:lpstr>
      <vt:lpstr>What is happening? What is courage?</vt:lpstr>
      <vt:lpstr>What is she doing? What is courage?</vt:lpstr>
      <vt:lpstr>What is happening here?  What is courage?</vt:lpstr>
      <vt:lpstr>What is happening? What is courage?</vt:lpstr>
      <vt:lpstr>PowerPoint Presentation</vt:lpstr>
      <vt:lpstr>How many of these words / phrases do you know? – explain to each other and look up in dictionaries:</vt:lpstr>
      <vt:lpstr>Fill the gaps:</vt:lpstr>
      <vt:lpstr>Jigsaw reading</vt:lpstr>
      <vt:lpstr>a) Everyone loves stories of courage </vt:lpstr>
      <vt:lpstr>b) The science of courage </vt:lpstr>
      <vt:lpstr>c) Stand up for what is right </vt:lpstr>
      <vt:lpstr>d) Good courage, bad courage? </vt:lpstr>
      <vt:lpstr>Grammar: ‘I wonder ….’</vt:lpstr>
      <vt:lpstr>Homework: reading and thinking</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Ruas</dc:creator>
  <cp:lastModifiedBy>Linda Ruas</cp:lastModifiedBy>
  <cp:revision>19</cp:revision>
  <dcterms:created xsi:type="dcterms:W3CDTF">2017-03-25T15:40:06Z</dcterms:created>
  <dcterms:modified xsi:type="dcterms:W3CDTF">2017-04-08T14:44:33Z</dcterms:modified>
</cp:coreProperties>
</file>